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1" r:id="rId4"/>
  </p:sldMasterIdLst>
  <p:notesMasterIdLst>
    <p:notesMasterId r:id="rId17"/>
  </p:notesMasterIdLst>
  <p:handoutMasterIdLst>
    <p:handoutMasterId r:id="rId18"/>
  </p:handoutMasterIdLst>
  <p:sldIdLst>
    <p:sldId id="390" r:id="rId5"/>
    <p:sldId id="493" r:id="rId6"/>
    <p:sldId id="475" r:id="rId7"/>
    <p:sldId id="476" r:id="rId8"/>
    <p:sldId id="491" r:id="rId9"/>
    <p:sldId id="477" r:id="rId10"/>
    <p:sldId id="480" r:id="rId11"/>
    <p:sldId id="490" r:id="rId12"/>
    <p:sldId id="487" r:id="rId13"/>
    <p:sldId id="492" r:id="rId14"/>
    <p:sldId id="383" r:id="rId15"/>
    <p:sldId id="42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9E8"/>
    <a:srgbClr val="F1EDEB"/>
    <a:srgbClr val="EEEAE9"/>
    <a:srgbClr val="535C13"/>
    <a:srgbClr val="418AB3"/>
    <a:srgbClr val="2C145C"/>
    <a:srgbClr val="A20602"/>
    <a:srgbClr val="F0F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504" autoAdjust="0"/>
  </p:normalViewPr>
  <p:slideViewPr>
    <p:cSldViewPr snapToGrid="0">
      <p:cViewPr varScale="1">
        <p:scale>
          <a:sx n="93" d="100"/>
          <a:sy n="93" d="100"/>
        </p:scale>
        <p:origin x="4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C5FF20-094C-4B4C-8503-77856AD48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B9C37-3162-492E-B7A4-B3468F930D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3D420-8D24-4DB9-A857-19EF607B88A8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72A6-A2D0-4E9E-A5BB-A4C595680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B8032-AFD5-4AF4-B658-6795E7465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5C99-9F83-458D-90B6-E6ED176E7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212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840FA-1869-4E60-9E07-29E4497986F1}" type="datetimeFigureOut">
              <a:rPr lang="en-US" smtClean="0"/>
              <a:t>12/11/2025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B8ACA-7904-40BD-B38E-FD81EA531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224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B8ACA-7904-40BD-B38E-FD81EA5319F6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3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B1659C-931B-4D88-9E3F-38E16578555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4CD67-C668-42E8-AC37-E29C76B024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11201400" cy="109728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 algn="l">
              <a:defRPr sz="7200" b="1" i="1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748F-42E3-495F-974D-1BDF0F1FA5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1" y="1554480"/>
            <a:ext cx="11201400" cy="638022"/>
          </a:xfrm>
        </p:spPr>
        <p:txBody>
          <a:bodyPr>
            <a:normAutofit/>
          </a:bodyPr>
          <a:lstStyle>
            <a:lvl1pPr marL="0" indent="0" algn="l">
              <a:buNone/>
              <a:defRPr sz="1800" b="1" i="1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951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96BD-B6AC-4441-9EB5-EF715B563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457198"/>
            <a:ext cx="11201400" cy="971552"/>
          </a:xfrm>
          <a:prstGeom prst="rect">
            <a:avLst/>
          </a:prstGeom>
        </p:spPr>
        <p:txBody>
          <a:bodyPr tIns="0" anchor="t" anchorCtr="0">
            <a:normAutofit/>
          </a:bodyPr>
          <a:lstStyle>
            <a:lvl1pPr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82E24EF-9D75-D197-3BFB-2AC785E8628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1" y="1554480"/>
            <a:ext cx="11201400" cy="638022"/>
          </a:xfrm>
        </p:spPr>
        <p:txBody>
          <a:bodyPr>
            <a:normAutofit/>
          </a:bodyPr>
          <a:lstStyle>
            <a:lvl1pPr marL="0" indent="0" algn="l">
              <a:buNone/>
              <a:defRPr sz="2000" b="1" i="1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FFC4A27-82C1-409D-B822-91EB3DF286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B24175-FCF4-B7E7-2167-75B5D2CB17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146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EA5E70B-F4FB-4795-A208-10267176B7C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2920" y="2743200"/>
            <a:ext cx="4069080" cy="41148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758894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3128" y="457200"/>
            <a:ext cx="6858000" cy="609411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>
              <a:lnSpc>
                <a:spcPct val="90000"/>
              </a:lnSpc>
              <a:defRPr sz="3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F41F7CAD-B5BC-36F0-94FE-05FCE6E68801}"/>
              </a:ext>
            </a:extLst>
          </p:cNvPr>
          <p:cNvSpPr>
            <a:spLocks noGrp="1"/>
          </p:cNvSpPr>
          <p:nvPr>
            <p:ph type="subTitle" idx="11" hasCustomPrompt="1"/>
          </p:nvPr>
        </p:nvSpPr>
        <p:spPr>
          <a:xfrm>
            <a:off x="4453127" y="1234440"/>
            <a:ext cx="6857999" cy="365760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2097EA0-E1A4-437B-A23F-488927B95F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971109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286B12DA-FA09-A9F6-13EE-795F5152B5B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453128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7360E21A-8528-AA7D-38F2-EF7EFC92CF3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4453128" y="2194559"/>
            <a:ext cx="3291840" cy="2000923"/>
          </a:xfrm>
        </p:spPr>
        <p:txBody>
          <a:bodyPr numCol="1">
            <a:noAutofit/>
          </a:bodyPr>
          <a:lstStyle>
            <a:lvl1pPr marL="228600" indent="-228600" hangingPunct="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EF397C28-0C1D-A853-FDE9-F0E8F3CE6A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53127" y="4447715"/>
            <a:ext cx="2382677" cy="1373775"/>
          </a:xfrm>
          <a:noFill/>
          <a:ln w="25400">
            <a:solidFill>
              <a:schemeClr val="bg2"/>
            </a:solidFill>
          </a:ln>
        </p:spPr>
        <p:txBody>
          <a:bodyPr lIns="182880" tIns="1371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FF0A15-82B0-95DF-9F8F-19D2C68E1CC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36228" y="4831975"/>
            <a:ext cx="2214282" cy="913533"/>
          </a:xfrm>
        </p:spPr>
        <p:txBody>
          <a:bodyPr/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D873DCFF-5889-873A-FEF4-22E59DC24696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8001000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5FAC96DB-FC65-87E4-1980-B1FF3C628DB0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001000" y="2194559"/>
            <a:ext cx="3291840" cy="3550949"/>
          </a:xfrm>
        </p:spPr>
        <p:txBody>
          <a:bodyPr numCol="1">
            <a:noAutofit/>
          </a:bodyPr>
          <a:lstStyle>
            <a:lvl1pPr marL="0" indent="0">
              <a:spcBef>
                <a:spcPts val="600"/>
              </a:spcBef>
              <a:spcAft>
                <a:spcPts val="1000"/>
              </a:spcAft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39717C9F-E573-041C-8212-A9E04D40638D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453127" y="6061039"/>
            <a:ext cx="6821425" cy="385480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B87CD47-95A7-4ABC-AD12-8F916194D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6061039"/>
            <a:ext cx="457200" cy="38548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90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3128" y="457200"/>
            <a:ext cx="685800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453128" y="1234440"/>
            <a:ext cx="6858000" cy="365760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3968496" cy="6858000"/>
          </a:xfrm>
          <a:noFill/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453128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453128" y="2194559"/>
            <a:ext cx="3291840" cy="3657600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8001000" y="1828800"/>
            <a:ext cx="329184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8001000" y="2194560"/>
            <a:ext cx="3291840" cy="2011680"/>
          </a:xfrm>
        </p:spPr>
        <p:txBody>
          <a:bodyPr numCol="1">
            <a:noAutofit/>
          </a:bodyPr>
          <a:lstStyle>
            <a:lvl1pPr marL="0" indent="0"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1000" y="4379256"/>
            <a:ext cx="2286000" cy="1472903"/>
          </a:xfrm>
          <a:noFill/>
          <a:ln w="25400">
            <a:solidFill>
              <a:schemeClr val="bg2"/>
            </a:solidFill>
          </a:ln>
        </p:spPr>
        <p:txBody>
          <a:bodyPr lIns="182880" tIns="18288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26317B-51D7-0B25-F2DE-D12AF43DC8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04372" y="4831415"/>
            <a:ext cx="2102035" cy="923926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453128" y="6078071"/>
            <a:ext cx="6821424" cy="365760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A89469-622B-8F34-ABA7-F43C49266D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6078071"/>
            <a:ext cx="457200" cy="36844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330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50080" y="457200"/>
            <a:ext cx="6858000" cy="731520"/>
          </a:xfrm>
          <a:prstGeom prst="rect">
            <a:avLst/>
          </a:prstGeom>
        </p:spPr>
        <p:txBody>
          <a:bodyPr lIns="91440" tIns="0" r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450080" y="1234440"/>
            <a:ext cx="6858000" cy="39987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B3E8FC-A34C-B9D5-8365-5C51439D7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968496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57200" y="457200"/>
            <a:ext cx="301752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57200" y="822960"/>
            <a:ext cx="3017520" cy="4825486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 baseline="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57200" y="5899670"/>
            <a:ext cx="3017520" cy="590774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5014CF3-9F46-B306-A321-E12B99157F0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294095" y="1828798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911773" y="1828798"/>
            <a:ext cx="2377440" cy="137160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36029" y="1828798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C47D7B1-0313-A237-578A-846401657F0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294095" y="3421379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4911773" y="3421379"/>
            <a:ext cx="2377440" cy="137160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536029" y="3426459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A867797-E0E8-323E-39BA-BC807137AF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94095" y="5024120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4911773" y="5013960"/>
            <a:ext cx="2377440" cy="138176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531829" y="5024120"/>
            <a:ext cx="1645920" cy="137160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41396" y="1828798"/>
            <a:ext cx="1828800" cy="26060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F5C877D0-8422-E1CB-B1E1-D9E7DA64E90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45752" y="4670264"/>
            <a:ext cx="1824444" cy="1725456"/>
          </a:xfrm>
          <a:noFill/>
          <a:ln w="25400">
            <a:solidFill>
              <a:schemeClr val="bg2"/>
            </a:solidFill>
          </a:ln>
        </p:spPr>
        <p:txBody>
          <a:bodyPr lIns="182880" tIns="3657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accent2">
                    <a:lumMod val="50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91A1D48-EEE9-45E6-8E9E-0B0DA4BC1E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549124" y="5432611"/>
            <a:ext cx="1677623" cy="77215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FCE6334-5F06-631B-050F-C708EE225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67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5E4DD4-EC55-FD1C-4BAA-1B110252D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75236" y="0"/>
            <a:ext cx="38167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1" y="457200"/>
            <a:ext cx="745236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7201" y="1234439"/>
            <a:ext cx="7452360" cy="40233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909FD6-6520-D58C-69F8-D76DDFE6C9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92072" y="183337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14400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437708E-D57D-9164-281B-11FED6FA0F7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885334" y="183337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513466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85744E-C749-E648-C70E-AC21183EC38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441729" y="1837436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073201" y="1828800"/>
            <a:ext cx="1828800" cy="1940559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57200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041517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625835" y="4023360"/>
            <a:ext cx="2286000" cy="237744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DBE1AF55-241D-46F7-020E-6E023917E45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3409" y="457199"/>
            <a:ext cx="2468881" cy="1179575"/>
          </a:xfrm>
          <a:noFill/>
          <a:ln w="25400">
            <a:solidFill>
              <a:schemeClr val="bg2">
                <a:lumMod val="90000"/>
              </a:schemeClr>
            </a:solidFill>
          </a:ln>
        </p:spPr>
        <p:txBody>
          <a:bodyPr lIns="182880" tIns="18288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D37B2C1-B0B7-3A07-F79E-132B0677164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61062" y="972659"/>
            <a:ext cx="2331194" cy="527872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803410" y="1828800"/>
            <a:ext cx="2468880" cy="365760"/>
          </a:xfrm>
        </p:spPr>
        <p:txBody>
          <a:bodyPr tIns="0"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803410" y="2194561"/>
            <a:ext cx="2468880" cy="3500846"/>
          </a:xfrm>
        </p:spPr>
        <p:txBody>
          <a:bodyPr numCol="1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03410" y="5695407"/>
            <a:ext cx="2468880" cy="751113"/>
          </a:xfrm>
        </p:spPr>
        <p:txBody>
          <a:bodyPr bIns="0" numCol="1" anchor="t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6F6CE-FA17-07AF-E9BA-CB6242B9B2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99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3CD38C-843F-B826-0F88-EA76F39C7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9623" y="0"/>
            <a:ext cx="6092377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5212080" cy="731520"/>
          </a:xfrm>
          <a:prstGeom prst="rect">
            <a:avLst/>
          </a:prstGeom>
        </p:spPr>
        <p:txBody>
          <a:bodyPr lIns="91440" tIns="0" bIns="91440" anchor="t" anchorCtr="0">
            <a:noAutofit/>
          </a:bodyPr>
          <a:lstStyle>
            <a:lvl1pPr algn="l">
              <a:defRPr sz="3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7200" y="1234440"/>
            <a:ext cx="5212080" cy="402336"/>
          </a:xfrm>
        </p:spPr>
        <p:txBody>
          <a:bodyPr lIns="91440"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79870104-83A7-A628-B0CE-73DD22B8228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457200" y="1828800"/>
            <a:ext cx="5212080" cy="1143264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179063"/>
            <a:ext cx="5212080" cy="548640"/>
          </a:xfrm>
          <a:noFill/>
          <a:ln w="25400">
            <a:solidFill>
              <a:schemeClr val="bg2"/>
            </a:solidFill>
          </a:ln>
        </p:spPr>
        <p:txBody>
          <a:bodyPr lIns="182880" tIns="182880" rIns="182880" bIns="18288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 text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AF6F60-B67D-34B7-DD70-06F3BD0FA5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78276" y="3278748"/>
            <a:ext cx="4542409" cy="360362"/>
          </a:xfrm>
        </p:spPr>
        <p:txBody>
          <a:bodyPr lIns="0" anchor="ctr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57199" y="3934702"/>
            <a:ext cx="521208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57199" y="4300463"/>
            <a:ext cx="5212080" cy="1615440"/>
          </a:xfrm>
        </p:spPr>
        <p:txBody>
          <a:bodyPr numCol="2" spcCol="457200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tabLst>
                <a:tab pos="112713" algn="r"/>
                <a:tab pos="233363" algn="l"/>
              </a:tabLst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57200" y="5989320"/>
            <a:ext cx="5212080" cy="457200"/>
          </a:xfrm>
        </p:spPr>
        <p:txBody>
          <a:bodyPr bIns="0" numCol="1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E0586B6-B686-73DD-B5AE-D4E97DB54CC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38148" y="457200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961306" y="457200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532822" y="457200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8825E8D-E945-5FCF-3D2A-5DAD4603912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099" y="2008227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6961306" y="2008227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532822" y="2008227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CBBAAC1-4AFB-28B5-EC35-68713142A5C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35099" y="3559254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6961306" y="3559254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532822" y="3559254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DCE7A94-4F2F-284A-AB7D-0ACAC5147D2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30829" y="5108183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6961306" y="5110280"/>
            <a:ext cx="2286000" cy="1280160"/>
          </a:xfrm>
        </p:spPr>
        <p:txBody>
          <a:bodyPr tIns="45720"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532822" y="5110280"/>
            <a:ext cx="1737360" cy="128016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27BB-03CC-2E6C-D0A6-86510337C4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74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175D26-A02A-A38D-251F-A3B33B884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98743" y="0"/>
            <a:ext cx="6193257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543EB-1130-40DD-B0F4-C970AF343E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7200"/>
            <a:ext cx="5212080" cy="777240"/>
          </a:xfrm>
          <a:prstGeom prst="rect">
            <a:avLst/>
          </a:prstGeom>
          <a:noFill/>
        </p:spPr>
        <p:txBody>
          <a:bodyPr vert="horz" lIns="91440" tIns="0" rIns="91440" bIns="91440" rtlCol="0" anchor="t" anchorCtr="0">
            <a:noAutofit/>
          </a:bodyPr>
          <a:lstStyle>
            <a:lvl1pPr algn="l">
              <a:defRPr lang="en-US" sz="380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457200" y="1234440"/>
            <a:ext cx="5212080" cy="321566"/>
          </a:xfrm>
        </p:spPr>
        <p:txBody>
          <a:bodyPr>
            <a:noAutofit/>
          </a:bodyPr>
          <a:lstStyle>
            <a:lvl1pPr marL="0" indent="0" algn="l">
              <a:buNone/>
              <a:defRPr sz="11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828800"/>
            <a:ext cx="5669280" cy="5029200"/>
          </a:xfrm>
          <a:noFill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351894" y="457200"/>
            <a:ext cx="493776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351894" y="822961"/>
            <a:ext cx="4937760" cy="1155812"/>
          </a:xfrm>
          <a:noFill/>
        </p:spPr>
        <p:txBody>
          <a:bodyPr wrap="square" numCol="2" spcCol="457200" rtlCol="0">
            <a:noAutofit/>
          </a:bodyPr>
          <a:lstStyle>
            <a:lvl1pPr marL="228600" indent="-228600">
              <a:lnSpc>
                <a:spcPts val="1400"/>
              </a:lnSpc>
              <a:spcBef>
                <a:spcPts val="0"/>
              </a:spcBef>
              <a:spcAft>
                <a:spcPts val="700"/>
              </a:spcAft>
              <a:buFont typeface="Arial" panose="020B0604020202020204" pitchFamily="34" charset="0"/>
              <a:buChar char="•"/>
              <a:defRPr lang="en-US" sz="1200" i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03A40-6A55-12EC-9BD5-46AA6477064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351894" y="2176492"/>
            <a:ext cx="4937760" cy="365760"/>
          </a:xfrm>
        </p:spPr>
        <p:txBody>
          <a:bodyPr>
            <a:noAutofit/>
          </a:bodyPr>
          <a:lstStyle>
            <a:lvl1pPr marL="0" indent="0" algn="l">
              <a:buNone/>
              <a:defRPr sz="1400" b="1" i="0" cap="all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6ABAA54B-5D56-E366-F100-D83FF11D319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81709" y="2582712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1BB2503-6586-B7E1-492D-555313BC0B66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6805503" y="2593131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2C19EEFA-07F9-522D-E2F5-3C9D03B3DAD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754474" y="2594785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63CEC8F-4DDC-8A2E-E283-5C8B3F042661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9367846" y="2593131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A49D387E-8DC7-390E-5682-E3FA2F1A373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181709" y="3884473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5DBCD4BD-546F-BF8C-297A-8B841E3A860E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6807071" y="3886177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3ED717A-C3B0-356E-1D30-1782C31C7CE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754474" y="3886177"/>
            <a:ext cx="613184" cy="548640"/>
          </a:xfrm>
        </p:spPr>
        <p:txBody>
          <a:bodyPr/>
          <a:lstStyle>
            <a:lvl1pPr marL="0" indent="0" algn="ctr">
              <a:buNone/>
              <a:defRPr sz="3600" b="1" i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b="1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b="1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b="1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8ABEC6F1-02DD-91A1-15C4-4E3D65F3D322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9369414" y="3886177"/>
            <a:ext cx="1920240" cy="1097280"/>
          </a:xfrm>
        </p:spPr>
        <p:txBody>
          <a:bodyPr numCol="1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1894" y="5177497"/>
            <a:ext cx="4937760" cy="640080"/>
          </a:xfrm>
          <a:noFill/>
          <a:ln w="25400">
            <a:solidFill>
              <a:schemeClr val="bg2">
                <a:lumMod val="90000"/>
              </a:schemeClr>
            </a:solidFill>
          </a:ln>
        </p:spPr>
        <p:txBody>
          <a:bodyPr lIns="182880" tIns="137160" rIns="182880" bIns="18288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cap="all" baseline="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AB78F3-C3C1-C3BA-3087-C8259ABD6AF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65576" y="5289177"/>
            <a:ext cx="4196137" cy="467830"/>
          </a:xfrm>
        </p:spPr>
        <p:txBody>
          <a:bodyPr lIns="0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351894" y="5989320"/>
            <a:ext cx="4937760" cy="457200"/>
          </a:xfrm>
        </p:spPr>
        <p:txBody>
          <a:bodyPr bIns="0" numCol="1" anchor="b" anchorCtr="0">
            <a:noAutofit/>
          </a:bodyPr>
          <a:lstStyle>
            <a:lvl1pPr marL="0" indent="0">
              <a:lnSpc>
                <a:spcPts val="1400"/>
              </a:lnSpc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AF1384C-39EA-07D1-AB6D-FD77E4E3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EBF2F49-7BE2-47B1-8BC4-A7641CB89A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11" y="457200"/>
            <a:ext cx="11256579" cy="128016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 algn="l">
              <a:lnSpc>
                <a:spcPct val="90000"/>
              </a:lnSpc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460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ibu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606" y="2743200"/>
            <a:ext cx="7228159" cy="1280160"/>
          </a:xfrm>
          <a:prstGeom prst="rect">
            <a:avLst/>
          </a:prstGeom>
        </p:spPr>
        <p:txBody>
          <a:bodyPr tIns="0" anchor="t" anchorCtr="0">
            <a:noAutofit/>
          </a:bodyPr>
          <a:lstStyle>
            <a:lvl1pPr>
              <a:lnSpc>
                <a:spcPct val="90000"/>
              </a:lnSpc>
              <a:defRPr sz="7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D233A8E-E8E2-428D-B3B1-4DD2D1AD48F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4507606" y="4114800"/>
            <a:ext cx="7228159" cy="2286000"/>
          </a:xfrm>
        </p:spPr>
        <p:txBody>
          <a:bodyPr tIns="0" numCol="3" spcCol="457200">
            <a:noAutofit/>
          </a:bodyPr>
          <a:lstStyle>
            <a:lvl1pPr marL="0" indent="0" algn="l">
              <a:lnSpc>
                <a:spcPts val="4500"/>
              </a:lnSpc>
              <a:spcBef>
                <a:spcPts val="300"/>
              </a:spcBef>
              <a:buNone/>
              <a:defRPr sz="20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A2014FC-BC19-4F06-91E1-BBB98A5CE2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968496" cy="685800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67767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8240A-8AA3-4585-BCFB-5E6B8F3DE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D43C-A0D1-4CC6-9A2E-479DF76A2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552" y="5989319"/>
            <a:ext cx="457200" cy="4572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ts val="1680"/>
              </a:lnSpc>
              <a:defRPr sz="1600" b="1" i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45CA84A-544F-4B6B-BC9A-925394EE73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9B92C827-4DAB-89F5-4FBD-C72A83007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016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64" r:id="rId3"/>
    <p:sldLayoutId id="2147483668" r:id="rId4"/>
    <p:sldLayoutId id="2147483690" r:id="rId5"/>
    <p:sldLayoutId id="2147483670" r:id="rId6"/>
    <p:sldLayoutId id="2147483714" r:id="rId7"/>
    <p:sldLayoutId id="2147483685" r:id="rId8"/>
    <p:sldLayoutId id="2147483694" r:id="rId9"/>
    <p:sldLayoutId id="2147483696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kaggle/recipe-ingredients-datase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Latest recipe – YUM TA DAM">
            <a:extLst>
              <a:ext uri="{FF2B5EF4-FFF2-40B4-BE49-F238E27FC236}">
                <a16:creationId xmlns:a16="http://schemas.microsoft.com/office/drawing/2014/main" id="{941AAD9B-A813-C246-8387-2B440F8D6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86" b="23064"/>
          <a:stretch>
            <a:fillRect/>
          </a:stretch>
        </p:blipFill>
        <p:spPr bwMode="auto">
          <a:xfrm>
            <a:off x="20" y="10"/>
            <a:ext cx="12191980" cy="476290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8FBC78-66E7-45DE-B5B9-64E043635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68" y="4928463"/>
            <a:ext cx="11201400" cy="1097280"/>
          </a:xfrm>
        </p:spPr>
        <p:txBody>
          <a:bodyPr tIns="0" anchor="t" anchorCtr="0">
            <a:normAutofit/>
          </a:bodyPr>
          <a:lstStyle/>
          <a:p>
            <a:r>
              <a:rPr lang="en-US" sz="4000" dirty="0"/>
              <a:t>Smart Recipe Finder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669A56-DEF5-6757-6DF5-14892302A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270" y="5592094"/>
            <a:ext cx="11201400" cy="63802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Sepideh Forouzi (101599207)</a:t>
            </a:r>
          </a:p>
          <a:p>
            <a:r>
              <a:rPr lang="en-US" dirty="0"/>
              <a:t>George Brown College</a:t>
            </a:r>
          </a:p>
        </p:txBody>
      </p:sp>
    </p:spTree>
    <p:extLst>
      <p:ext uri="{BB962C8B-B14F-4D97-AF65-F5344CB8AC3E}">
        <p14:creationId xmlns:p14="http://schemas.microsoft.com/office/powerpoint/2010/main" val="2926332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7AB3510-4268-798A-9F91-589ABEEAF9B4}"/>
              </a:ext>
            </a:extLst>
          </p:cNvPr>
          <p:cNvSpPr txBox="1"/>
          <p:nvPr/>
        </p:nvSpPr>
        <p:spPr>
          <a:xfrm>
            <a:off x="1024847" y="650693"/>
            <a:ext cx="6097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b="1" dirty="0"/>
              <a:t>Challenges &amp; Issues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F2E48D-BFE5-E571-5D52-55007B9F9FA9}"/>
              </a:ext>
            </a:extLst>
          </p:cNvPr>
          <p:cNvSpPr txBox="1"/>
          <p:nvPr/>
        </p:nvSpPr>
        <p:spPr>
          <a:xfrm>
            <a:off x="603607" y="2057520"/>
            <a:ext cx="609771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Docker environment conflicts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Missing dependencies inside container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Model path issues during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Cloud Run CPU/memory constraints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err="1"/>
              <a:t>Streamlit</a:t>
            </a:r>
            <a:r>
              <a:rPr lang="en-CA" dirty="0"/>
              <a:t> ↔ API request handling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Debugging failed builds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Ensuring local pipeline = cloud pipeline</a:t>
            </a:r>
          </a:p>
          <a:p>
            <a:endParaRPr lang="en-CA" dirty="0"/>
          </a:p>
          <a:p>
            <a:pPr>
              <a:buNone/>
            </a:pPr>
            <a:r>
              <a:rPr lang="en-CA" b="1" dirty="0"/>
              <a:t>How they were solved: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Rebuilt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Clean Python environment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Isolated pipeline in a single 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Tested container locally before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Used Google Cloud logs to debug</a:t>
            </a:r>
          </a:p>
        </p:txBody>
      </p:sp>
      <p:pic>
        <p:nvPicPr>
          <p:cNvPr id="6146" name="Picture 2" descr="Chalenge Vector Images &amp; Graphics for Commercial Use | VectorStock">
            <a:extLst>
              <a:ext uri="{FF2B5EF4-FFF2-40B4-BE49-F238E27FC236}">
                <a16:creationId xmlns:a16="http://schemas.microsoft.com/office/drawing/2014/main" id="{039B7E9B-4032-0D9E-310E-62544951B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705" y="1427412"/>
            <a:ext cx="57054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900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E1C1-9F4E-4885-8EB7-50A8AB42F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350" y="683394"/>
            <a:ext cx="7228159" cy="1280160"/>
          </a:xfrm>
        </p:spPr>
        <p:txBody>
          <a:bodyPr/>
          <a:lstStyle/>
          <a:p>
            <a:r>
              <a:rPr lang="en-CA" sz="2800" b="1" dirty="0"/>
              <a:t>Conclusion &amp; Recommendations</a:t>
            </a:r>
            <a:endParaRPr lang="en-US" sz="2800" b="1" dirty="0"/>
          </a:p>
        </p:txBody>
      </p:sp>
      <p:pic>
        <p:nvPicPr>
          <p:cNvPr id="10" name="Picture Placeholder 9" descr="A person sprinkling flour on a dough">
            <a:extLst>
              <a:ext uri="{FF2B5EF4-FFF2-40B4-BE49-F238E27FC236}">
                <a16:creationId xmlns:a16="http://schemas.microsoft.com/office/drawing/2014/main" id="{A54E0AEB-D144-71F1-0307-E315EB45D6A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40" r="40"/>
          <a:stretch/>
        </p:blipFill>
        <p:spPr>
          <a:xfrm>
            <a:off x="0" y="0"/>
            <a:ext cx="3968496" cy="6858000"/>
          </a:xfr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F2C3B58F-BA65-79EE-9A1A-E0C37A29EA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350" y="2241246"/>
            <a:ext cx="693651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 a complete end-to-end ML 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TF–IDF + Logistic Regression for cuisine classification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Trained, evaluated, and exported a reproducible ML pipeline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Containerized the app using Docker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Deployed the final API + UI on Google Cloud Run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Gained real experience debugging deployment issues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is fully live, scalable, and ready for 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700940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2BDCA-4CF8-7997-E40E-AC4C63D4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4085" y="1121341"/>
            <a:ext cx="11201400" cy="971552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/>
              <a:t>Thank you </a:t>
            </a:r>
            <a:br>
              <a:rPr lang="en-US" sz="2400" b="1" dirty="0"/>
            </a:br>
            <a:r>
              <a:rPr lang="en-US" sz="2400" b="1" dirty="0"/>
              <a:t>For your </a:t>
            </a:r>
            <a:br>
              <a:rPr lang="en-US" sz="2400" b="1" dirty="0"/>
            </a:br>
            <a:r>
              <a:rPr lang="en-US" sz="2400" b="1" dirty="0"/>
              <a:t>Attention !</a:t>
            </a:r>
          </a:p>
        </p:txBody>
      </p:sp>
      <p:pic>
        <p:nvPicPr>
          <p:cNvPr id="7" name="Picture Placeholder 6" descr="A pile of vegetables and sprouts">
            <a:extLst>
              <a:ext uri="{FF2B5EF4-FFF2-40B4-BE49-F238E27FC236}">
                <a16:creationId xmlns:a16="http://schemas.microsoft.com/office/drawing/2014/main" id="{0103E753-E5D0-6623-774B-39A6B067C8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35" b="135"/>
          <a:stretch/>
        </p:blipFill>
        <p:spPr>
          <a:xfrm>
            <a:off x="0" y="2743200"/>
            <a:ext cx="4069080" cy="4114800"/>
          </a:xfrm>
        </p:spPr>
      </p:pic>
      <p:pic>
        <p:nvPicPr>
          <p:cNvPr id="14" name="Picture Placeholder 13" descr="A avocado toast with an egg and sprouts">
            <a:extLst>
              <a:ext uri="{FF2B5EF4-FFF2-40B4-BE49-F238E27FC236}">
                <a16:creationId xmlns:a16="http://schemas.microsoft.com/office/drawing/2014/main" id="{92A2664B-16E1-751E-7623-E795B1276DA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38" b="38"/>
          <a:stretch/>
        </p:blipFill>
        <p:spPr>
          <a:xfrm>
            <a:off x="4061460" y="2743200"/>
            <a:ext cx="4069080" cy="4114800"/>
          </a:xfrm>
        </p:spPr>
      </p:pic>
      <p:pic>
        <p:nvPicPr>
          <p:cNvPr id="18" name="Picture Placeholder 17" descr="Scotch eggs with a twist">
            <a:extLst>
              <a:ext uri="{FF2B5EF4-FFF2-40B4-BE49-F238E27FC236}">
                <a16:creationId xmlns:a16="http://schemas.microsoft.com/office/drawing/2014/main" id="{BCCE6A0F-96FD-2948-3F06-0D1BC1EE10B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t="135" b="135"/>
          <a:stretch/>
        </p:blipFill>
        <p:spPr>
          <a:xfrm>
            <a:off x="8122920" y="2743200"/>
            <a:ext cx="4069080" cy="4114800"/>
          </a:xfrm>
        </p:spPr>
      </p:pic>
      <p:pic>
        <p:nvPicPr>
          <p:cNvPr id="11266" name="Picture 2" descr="A cute robot chef cartoon 3d | Premium AI-generated image">
            <a:extLst>
              <a:ext uri="{FF2B5EF4-FFF2-40B4-BE49-F238E27FC236}">
                <a16:creationId xmlns:a16="http://schemas.microsoft.com/office/drawing/2014/main" id="{C9887B84-95C8-5A7A-0417-CBC23E982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174" y="288758"/>
            <a:ext cx="2782403" cy="245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54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The Art of Flavor: Generative AI Joins the Culinary Scene | by  Oluwafemidiakhoa | Medium">
            <a:extLst>
              <a:ext uri="{FF2B5EF4-FFF2-40B4-BE49-F238E27FC236}">
                <a16:creationId xmlns:a16="http://schemas.microsoft.com/office/drawing/2014/main" id="{0EBD7AB4-BFC7-7DDE-7D36-53DEA190A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010" y="-71919"/>
            <a:ext cx="623298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221770-ECAE-7906-CBBB-93C33332D7D1}"/>
              </a:ext>
            </a:extLst>
          </p:cNvPr>
          <p:cNvSpPr txBox="1"/>
          <p:nvPr/>
        </p:nvSpPr>
        <p:spPr>
          <a:xfrm>
            <a:off x="665252" y="745146"/>
            <a:ext cx="6097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419456B-EAB3-BC50-36B6-399EBD59D1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82" y="1859339"/>
            <a:ext cx="5301466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Goal: Build an intelligent recipe-classification and generation 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Dataset: Kaggle “Food Ingredients and Recipes”,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508 unique ingredients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~43,000 recipes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Task: Predict cuisine type based on ingredients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ML Model: TF–IDF vectorizer + Logistic Regression classifier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Deployment: Convert notebook to script → Docker container → Google Cloud Run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Outcome: A scalable, real-time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114678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Write an Introduction Page For Your Food Blog - Bootstrapped Ventures">
            <a:extLst>
              <a:ext uri="{FF2B5EF4-FFF2-40B4-BE49-F238E27FC236}">
                <a16:creationId xmlns:a16="http://schemas.microsoft.com/office/drawing/2014/main" id="{86CCABA5-F301-1600-7ACE-B345555C43AD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05" b="8268"/>
          <a:stretch>
            <a:fillRect/>
          </a:stretch>
        </p:blipFill>
        <p:spPr bwMode="auto">
          <a:xfrm>
            <a:off x="4943788" y="10"/>
            <a:ext cx="7248211" cy="6857990"/>
          </a:xfrm>
          <a:prstGeom prst="rect">
            <a:avLst/>
          </a:prstGeom>
          <a:noFill/>
        </p:spPr>
      </p:pic>
      <p:sp>
        <p:nvSpPr>
          <p:cNvPr id="2062" name="Title 2">
            <a:extLst>
              <a:ext uri="{FF2B5EF4-FFF2-40B4-BE49-F238E27FC236}">
                <a16:creationId xmlns:a16="http://schemas.microsoft.com/office/drawing/2014/main" id="{B39F12C8-BD33-E045-6D32-F49E679CE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35" y="228600"/>
            <a:ext cx="11256579" cy="1280160"/>
          </a:xfrm>
        </p:spPr>
        <p:txBody>
          <a:bodyPr/>
          <a:lstStyle/>
          <a:p>
            <a:r>
              <a:rPr lang="en-US" sz="2400" b="1" dirty="0">
                <a:solidFill>
                  <a:schemeClr val="bg1"/>
                </a:solidFill>
              </a:rPr>
              <a:t>Why the Problem Is Significant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28032B4-6DB8-F9A7-DAF1-F46E4CF80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298" y="1399469"/>
            <a:ext cx="4681728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Helps reduce food waste by suggesting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 recipes based on available ingredients.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Saves user time and increases convenience.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Supports healthier cooking choices by showing alternative options.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Enhances personalization in recipe recommendation systems.</a:t>
            </a:r>
          </a:p>
        </p:txBody>
      </p:sp>
    </p:spTree>
    <p:extLst>
      <p:ext uri="{BB962C8B-B14F-4D97-AF65-F5344CB8AC3E}">
        <p14:creationId xmlns:p14="http://schemas.microsoft.com/office/powerpoint/2010/main" val="87359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ast Weeknight Dinners When You're Too Tired to Cook - Dogtown Pizza">
            <a:extLst>
              <a:ext uri="{FF2B5EF4-FFF2-40B4-BE49-F238E27FC236}">
                <a16:creationId xmlns:a16="http://schemas.microsoft.com/office/drawing/2014/main" id="{C0EBD21F-97A9-AD88-B4A0-FB6D1F28D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>
            <a:fillRect/>
          </a:stretch>
        </p:blipFill>
        <p:spPr bwMode="auto">
          <a:xfrm>
            <a:off x="5692985" y="457200"/>
            <a:ext cx="6243376" cy="62299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091" name="Title 2">
            <a:extLst>
              <a:ext uri="{FF2B5EF4-FFF2-40B4-BE49-F238E27FC236}">
                <a16:creationId xmlns:a16="http://schemas.microsoft.com/office/drawing/2014/main" id="{2621170A-4F66-89F7-859F-33B81575D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639" y="457200"/>
            <a:ext cx="11201400" cy="1097280"/>
          </a:xfrm>
        </p:spPr>
        <p:txBody>
          <a:bodyPr/>
          <a:lstStyle/>
          <a:p>
            <a:r>
              <a:rPr lang="en-CA" sz="4000" dirty="0">
                <a:solidFill>
                  <a:schemeClr val="bg1"/>
                </a:solidFill>
              </a:rPr>
              <a:t>Problem Statement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8B7A0-800F-D6FD-ECFE-771D1484026A}"/>
              </a:ext>
            </a:extLst>
          </p:cNvPr>
          <p:cNvSpPr txBox="1"/>
          <p:nvPr/>
        </p:nvSpPr>
        <p:spPr>
          <a:xfrm>
            <a:off x="255639" y="1724859"/>
            <a:ext cx="532701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Online cooking platforms contain millions of recipes.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Users often struggle to identify recipes based on the ingredients they already have.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Searching manually is slow, inefficient, and often irrelevant.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We need an automated system that understands ingredients and predicts the correct cuisine category.</a:t>
            </a:r>
          </a:p>
        </p:txBody>
      </p:sp>
    </p:spTree>
    <p:extLst>
      <p:ext uri="{BB962C8B-B14F-4D97-AF65-F5344CB8AC3E}">
        <p14:creationId xmlns:p14="http://schemas.microsoft.com/office/powerpoint/2010/main" val="2673234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FE9F4BC-57D9-EA18-E68E-3F3704DC6F41}"/>
              </a:ext>
            </a:extLst>
          </p:cNvPr>
          <p:cNvSpPr txBox="1"/>
          <p:nvPr/>
        </p:nvSpPr>
        <p:spPr>
          <a:xfrm>
            <a:off x="829638" y="1997839"/>
            <a:ext cx="609771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b="1" dirty="0"/>
              <a:t>Source:</a:t>
            </a:r>
            <a:r>
              <a:rPr lang="en-CA" dirty="0"/>
              <a:t> Kaggle — </a:t>
            </a:r>
            <a:r>
              <a:rPr lang="en-CA" i="1" dirty="0"/>
              <a:t>Recipe Ingredients Dataset</a:t>
            </a:r>
            <a:br>
              <a:rPr lang="en-CA" dirty="0"/>
            </a:br>
            <a:r>
              <a:rPr lang="en-CA" b="1" dirty="0"/>
              <a:t>Size: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~20,000+ recipes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50+ cuisine labels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Each sample contains ingredient list + cuisine label</a:t>
            </a:r>
          </a:p>
          <a:p>
            <a:pPr>
              <a:buNone/>
            </a:pPr>
            <a:r>
              <a:rPr lang="en-CA" b="1" dirty="0"/>
              <a:t>Why this dataset?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Real-world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Clean ingredient lists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Ideal for TF-IDF +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DBE598-064F-50FD-717E-0E158C59B0E6}"/>
              </a:ext>
            </a:extLst>
          </p:cNvPr>
          <p:cNvSpPr txBox="1"/>
          <p:nvPr/>
        </p:nvSpPr>
        <p:spPr>
          <a:xfrm>
            <a:off x="829638" y="1007136"/>
            <a:ext cx="60977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sz="2400" b="1" dirty="0"/>
              <a:t>Dataset</a:t>
            </a:r>
          </a:p>
        </p:txBody>
      </p:sp>
      <p:pic>
        <p:nvPicPr>
          <p:cNvPr id="9218" name="Picture 2" descr="food-101-tiny">
            <a:extLst>
              <a:ext uri="{FF2B5EF4-FFF2-40B4-BE49-F238E27FC236}">
                <a16:creationId xmlns:a16="http://schemas.microsoft.com/office/drawing/2014/main" id="{43FC8D4C-4EC2-726B-0488-630B197FF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288" y="0"/>
            <a:ext cx="60977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7504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e chart and graph&#10;&#10;AI-generated content may be incorrect.">
            <a:extLst>
              <a:ext uri="{FF2B5EF4-FFF2-40B4-BE49-F238E27FC236}">
                <a16:creationId xmlns:a16="http://schemas.microsoft.com/office/drawing/2014/main" id="{F8D3F32A-D9A2-16AB-368E-70D72C4F7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371" y="1090782"/>
            <a:ext cx="7568629" cy="5079793"/>
          </a:xfrm>
          <a:prstGeom prst="rect">
            <a:avLst/>
          </a:prstGeom>
        </p:spPr>
      </p:pic>
      <p:sp>
        <p:nvSpPr>
          <p:cNvPr id="19" name="Title 2">
            <a:extLst>
              <a:ext uri="{FF2B5EF4-FFF2-40B4-BE49-F238E27FC236}">
                <a16:creationId xmlns:a16="http://schemas.microsoft.com/office/drawing/2014/main" id="{5D9B9C5E-B3F7-54E8-9C28-3BEDDEC1B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53" y="495700"/>
            <a:ext cx="11256579" cy="1280160"/>
          </a:xfrm>
        </p:spPr>
        <p:txBody>
          <a:bodyPr/>
          <a:lstStyle/>
          <a:p>
            <a:r>
              <a:rPr lang="en-CA" sz="2800" b="1" dirty="0"/>
              <a:t>Literature Review / Similar Projects</a:t>
            </a:r>
            <a:endParaRPr lang="en-US" sz="28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B93118-D874-3AB6-3808-5B297F5DD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98" y="1589371"/>
            <a:ext cx="324663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systems provide keyword search, not intelligent classification.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apps rely on manual tagging, not machine learning.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Few works provide ingredient-based cuisine prediction.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previous systems lack modern deployment pipelines (Docker + Cloud).</a:t>
            </a:r>
          </a:p>
        </p:txBody>
      </p:sp>
    </p:spTree>
    <p:extLst>
      <p:ext uri="{BB962C8B-B14F-4D97-AF65-F5344CB8AC3E}">
        <p14:creationId xmlns:p14="http://schemas.microsoft.com/office/powerpoint/2010/main" val="319659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C7B3440-B659-B9C3-2288-D24DADA517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03E009-A243-0D61-A6FB-DBCCB08B9D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3200" dirty="0">
                <a:solidFill>
                  <a:schemeClr val="bg1"/>
                </a:solidFill>
              </a:rPr>
              <a:t>Model Building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3835E15-E24F-D2EC-8B12-7A32B837D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81105"/>
            <a:ext cx="5688609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Cleaned and normalized ingredients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Applied TF-IDF vectorization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Trained </a:t>
            </a:r>
            <a:r>
              <a:rPr lang="en-CA" b="1" dirty="0">
                <a:solidFill>
                  <a:schemeClr val="bg1"/>
                </a:solidFill>
              </a:rPr>
              <a:t>Logistic Regression</a:t>
            </a:r>
            <a:r>
              <a:rPr lang="en-CA" dirty="0">
                <a:solidFill>
                  <a:schemeClr val="bg1"/>
                </a:solidFill>
              </a:rPr>
              <a:t> classifier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Saved pipeline using </a:t>
            </a:r>
            <a:r>
              <a:rPr lang="en-CA" dirty="0" err="1">
                <a:solidFill>
                  <a:schemeClr val="bg1"/>
                </a:solidFill>
              </a:rPr>
              <a:t>joblib</a:t>
            </a: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Tuned vocabulary and parameters for higher accuracy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b="1" dirty="0">
                <a:solidFill>
                  <a:schemeClr val="bg1"/>
                </a:solidFill>
              </a:rPr>
              <a:t>Strengths:</a:t>
            </a:r>
            <a:endParaRPr lang="en-CA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Fast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Lightweight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Deployment-friendly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dirty="0">
                <a:solidFill>
                  <a:schemeClr val="bg1"/>
                </a:solidFill>
              </a:rPr>
              <a:t>High accuracy for sparse text</a:t>
            </a:r>
          </a:p>
        </p:txBody>
      </p:sp>
      <p:pic>
        <p:nvPicPr>
          <p:cNvPr id="15" name="Picture 1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B9474C8-785A-1ED1-22EC-1CCC0F55A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668" y="284162"/>
            <a:ext cx="4425453" cy="5546691"/>
          </a:xfrm>
          <a:prstGeom prst="rect">
            <a:avLst/>
          </a:prstGeom>
        </p:spPr>
      </p:pic>
      <p:pic>
        <p:nvPicPr>
          <p:cNvPr id="17" name="Picture 1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5BE4B433-9B67-1F9A-12BF-10F52524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919" y="5830853"/>
            <a:ext cx="2152950" cy="84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8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DF3440F-6180-AA38-E847-DE71DADD0A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929905"/>
              </p:ext>
            </p:extLst>
          </p:nvPr>
        </p:nvGraphicFramePr>
        <p:xfrm>
          <a:off x="3524036" y="243840"/>
          <a:ext cx="8178230" cy="646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5646">
                  <a:extLst>
                    <a:ext uri="{9D8B030D-6E8A-4147-A177-3AD203B41FA5}">
                      <a16:colId xmlns:a16="http://schemas.microsoft.com/office/drawing/2014/main" val="3193412350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1476368164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1283695556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2699208630"/>
                    </a:ext>
                  </a:extLst>
                </a:gridCol>
                <a:gridCol w="1635646">
                  <a:extLst>
                    <a:ext uri="{9D8B030D-6E8A-4147-A177-3AD203B41FA5}">
                      <a16:colId xmlns:a16="http://schemas.microsoft.com/office/drawing/2014/main" val="3038170432"/>
                    </a:ext>
                  </a:extLst>
                </a:gridCol>
              </a:tblGrid>
              <a:tr h="2139959">
                <a:tc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PREDICT</a:t>
                      </a:r>
                    </a:p>
                    <a:p>
                      <a:pPr algn="ctr"/>
                      <a:endParaRPr lang="en-CA" sz="1000" b="0" dirty="0"/>
                    </a:p>
                    <a:p>
                      <a:pPr algn="l"/>
                      <a:r>
                        <a:rPr lang="en-US" sz="1000" b="0" dirty="0"/>
                        <a:t>Generate cuisine predictions from new ingredient lists using the trained TF–IDF + Logistic Regression model, returning the most likely cuisine and its confidence score.</a:t>
                      </a:r>
                      <a:endParaRPr lang="en-CA" sz="1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ML task</a:t>
                      </a:r>
                    </a:p>
                    <a:p>
                      <a:endParaRPr lang="en-CA" sz="1000" dirty="0"/>
                    </a:p>
                    <a:p>
                      <a:r>
                        <a:rPr lang="en-US" sz="1000" b="0" dirty="0"/>
                        <a:t>Supervised Machine Learning — multi-class text classification model.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The system uses TF–IDF vectorization to transform recipe ingredients into numerical representations, and a Logistic Regression classifier to predict the cuisine category.</a:t>
                      </a:r>
                    </a:p>
                    <a:p>
                      <a:endParaRPr lang="en-CA" sz="1000" b="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0" dirty="0"/>
                        <a:t>Value</a:t>
                      </a:r>
                    </a:p>
                    <a:p>
                      <a:pPr algn="ctr"/>
                      <a:r>
                        <a:rPr lang="en-CA" sz="1200" b="0" dirty="0"/>
                        <a:t>Propositions</a:t>
                      </a:r>
                    </a:p>
                    <a:p>
                      <a:pPr algn="ctr"/>
                      <a:endParaRPr lang="en-CA" sz="1000" dirty="0"/>
                    </a:p>
                    <a:p>
                      <a:r>
                        <a:rPr lang="en-CA" sz="1000" b="0" dirty="0"/>
                        <a:t>Instant recipe suggestions based on ingredients users already have</a:t>
                      </a:r>
                    </a:p>
                    <a:p>
                      <a:r>
                        <a:rPr lang="en-CA" sz="1000" b="0" dirty="0"/>
                        <a:t>Supports vegetarian and non-vegetarian modes</a:t>
                      </a:r>
                    </a:p>
                    <a:p>
                      <a:r>
                        <a:rPr lang="en-CA" sz="1000" b="0" dirty="0"/>
                        <a:t>Reduces food waste by maximizing ingredient usage</a:t>
                      </a:r>
                    </a:p>
                    <a:p>
                      <a:r>
                        <a:rPr lang="en-CA" sz="1000" b="0" dirty="0"/>
                        <a:t>Lightweight, fast, and explainable model suitable for real-time prediction</a:t>
                      </a:r>
                    </a:p>
                    <a:p>
                      <a:r>
                        <a:rPr lang="en-CA" sz="1000" b="0" dirty="0"/>
                        <a:t>User-friendly interface with clean, structured recipe cards</a:t>
                      </a:r>
                    </a:p>
                    <a:p>
                      <a:pPr algn="l"/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000" b="0" dirty="0"/>
                        <a:t>Data Sources</a:t>
                      </a:r>
                    </a:p>
                    <a:p>
                      <a:pPr algn="l"/>
                      <a:endParaRPr lang="en-CA" sz="1000" dirty="0"/>
                    </a:p>
                    <a:p>
                      <a:r>
                        <a:rPr lang="en-CA" sz="1000" b="0" dirty="0"/>
                        <a:t>Kaggle Recipe Ingredients Dataset</a:t>
                      </a:r>
                    </a:p>
                    <a:p>
                      <a:r>
                        <a:rPr lang="en-CA" sz="1000" b="0" dirty="0"/>
                        <a:t>Source: </a:t>
                      </a:r>
                      <a:r>
                        <a:rPr lang="en-CA" sz="1000" b="0" i="1" dirty="0">
                          <a:hlinkClick r:id="rId2"/>
                        </a:rPr>
                        <a:t>https://www.kaggle.com/datasets/kaggle/recipe-ingredients-dataset</a:t>
                      </a:r>
                      <a:endParaRPr lang="en-CA" sz="1000" b="0" dirty="0"/>
                    </a:p>
                    <a:p>
                      <a:r>
                        <a:rPr lang="en-CA" sz="1000" b="0" dirty="0"/>
                        <a:t>Size: ~180,000+ recipes</a:t>
                      </a:r>
                    </a:p>
                    <a:p>
                      <a:r>
                        <a:rPr lang="en-CA" sz="1000" b="0" dirty="0"/>
                        <a:t>Includes ingredients and cuisine labels</a:t>
                      </a:r>
                    </a:p>
                    <a:p>
                      <a:r>
                        <a:rPr lang="en-CA" sz="1000" b="0" dirty="0"/>
                        <a:t>Trained model saved as </a:t>
                      </a:r>
                      <a:r>
                        <a:rPr lang="en-CA" sz="1000" b="0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cuisine_pipeline.joblib</a:t>
                      </a:r>
                      <a:endParaRPr lang="en-CA" sz="1000" b="0" dirty="0"/>
                    </a:p>
                    <a:p>
                      <a:pPr algn="l"/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800" b="0" dirty="0"/>
                        <a:t>Collecting Data</a:t>
                      </a:r>
                    </a:p>
                    <a:p>
                      <a:pPr algn="l"/>
                      <a:endParaRPr lang="en-CA" sz="800" b="0" dirty="0"/>
                    </a:p>
                    <a:p>
                      <a:r>
                        <a:rPr lang="en-CA" sz="800" b="0" dirty="0"/>
                        <a:t>Load raw recipe data (ingredients + cuisine)</a:t>
                      </a:r>
                    </a:p>
                    <a:p>
                      <a:r>
                        <a:rPr lang="en-CA" sz="800" b="0" dirty="0"/>
                        <a:t>Clean and normalize ingredient text</a:t>
                      </a:r>
                    </a:p>
                    <a:p>
                      <a:r>
                        <a:rPr lang="en-CA" sz="800" b="0" dirty="0"/>
                        <a:t>Tokenize and build TF–IDF vectors</a:t>
                      </a:r>
                    </a:p>
                    <a:p>
                      <a:r>
                        <a:rPr lang="en-CA" sz="800" b="0" dirty="0"/>
                        <a:t>Train Logistic Regression model</a:t>
                      </a:r>
                    </a:p>
                    <a:p>
                      <a:r>
                        <a:rPr lang="en-CA" sz="800" b="0" dirty="0"/>
                        <a:t>Export trained model using </a:t>
                      </a:r>
                      <a:r>
                        <a:rPr lang="en-CA" sz="800" b="0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joblib</a:t>
                      </a:r>
                      <a:endParaRPr lang="en-CA" sz="800" b="0" dirty="0"/>
                    </a:p>
                    <a:p>
                      <a:r>
                        <a:rPr lang="en-CA" sz="800" b="0" dirty="0"/>
                        <a:t>Store recipe metadata (title, steps, ingredients) in JSON structures</a:t>
                      </a:r>
                    </a:p>
                    <a:p>
                      <a:pPr algn="l"/>
                      <a:endParaRPr lang="en-CA" sz="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645187"/>
                  </a:ext>
                </a:extLst>
              </a:tr>
              <a:tr h="1899619"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Making</a:t>
                      </a:r>
                    </a:p>
                    <a:p>
                      <a:pPr algn="ctr"/>
                      <a:r>
                        <a:rPr lang="en-CA" sz="1200" b="1" dirty="0"/>
                        <a:t>Predictions</a:t>
                      </a:r>
                    </a:p>
                    <a:p>
                      <a:pPr algn="ctr"/>
                      <a:endParaRPr lang="en-CA" sz="1000" dirty="0"/>
                    </a:p>
                    <a:p>
                      <a:r>
                        <a:rPr lang="en-CA" sz="1000" dirty="0"/>
                        <a:t>TF–IDF text representation of ingredients</a:t>
                      </a:r>
                    </a:p>
                    <a:p>
                      <a:r>
                        <a:rPr lang="en-CA" sz="1000" dirty="0"/>
                        <a:t>Normalized tokens (lowercased, </a:t>
                      </a:r>
                      <a:r>
                        <a:rPr lang="en-CA" sz="1000" dirty="0" err="1"/>
                        <a:t>unicode</a:t>
                      </a:r>
                      <a:r>
                        <a:rPr lang="en-CA" sz="1000" dirty="0"/>
                        <a:t>-normalized, cleaned)</a:t>
                      </a:r>
                    </a:p>
                    <a:p>
                      <a:r>
                        <a:rPr lang="en-CA" sz="1000" dirty="0"/>
                        <a:t>Ingredient coverage matching</a:t>
                      </a:r>
                    </a:p>
                    <a:p>
                      <a:r>
                        <a:rPr lang="en-CA" sz="1000" dirty="0"/>
                        <a:t>Protein-category detection (fish, chicken, beef, seafood, etc.)</a:t>
                      </a:r>
                    </a:p>
                    <a:p>
                      <a:r>
                        <a:rPr lang="en-CA" sz="1000" dirty="0"/>
                        <a:t>Vegetarian substitutions (soy milk, soy yogurt, plant-based equivalents)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Offline</a:t>
                      </a:r>
                    </a:p>
                    <a:p>
                      <a:pPr algn="ctr"/>
                      <a:r>
                        <a:rPr lang="en-CA" sz="1200" b="1" dirty="0"/>
                        <a:t>Evaluation</a:t>
                      </a:r>
                    </a:p>
                    <a:p>
                      <a:pPr algn="l"/>
                      <a:endParaRPr lang="en-CA" sz="1000" dirty="0"/>
                    </a:p>
                    <a:p>
                      <a:r>
                        <a:rPr lang="en-CA" sz="1000" b="0" dirty="0"/>
                        <a:t>Train a Logistic Regression classifier on TF–IDF features</a:t>
                      </a:r>
                    </a:p>
                    <a:p>
                      <a:r>
                        <a:rPr lang="en-CA" sz="1000" b="0" dirty="0"/>
                        <a:t>Perform train/test split and cross-validation</a:t>
                      </a:r>
                    </a:p>
                    <a:p>
                      <a:r>
                        <a:rPr lang="en-CA" sz="1000" b="0" dirty="0"/>
                        <a:t>Evaluate using accuracy and confusion matrix</a:t>
                      </a:r>
                    </a:p>
                    <a:p>
                      <a:r>
                        <a:rPr lang="en-CA" sz="1000" b="0" dirty="0"/>
                        <a:t>Save final model (</a:t>
                      </a:r>
                      <a:r>
                        <a:rPr lang="en-CA" sz="10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joblib</a:t>
                      </a:r>
                      <a:r>
                        <a:rPr lang="en-CA" sz="1000" b="0" dirty="0"/>
                        <a:t>)</a:t>
                      </a:r>
                    </a:p>
                    <a:p>
                      <a:r>
                        <a:rPr lang="en-CA" sz="1000" b="0" dirty="0"/>
                        <a:t>Integrate ML predictions with rule-based logic for filtering and ranking</a:t>
                      </a:r>
                    </a:p>
                    <a:p>
                      <a:r>
                        <a:rPr lang="en-CA" sz="1000" b="0" dirty="0"/>
                        <a:t>Expose inference through a </a:t>
                      </a:r>
                      <a:r>
                        <a:rPr lang="en-CA" sz="1000" b="0" dirty="0" err="1"/>
                        <a:t>Streamlit</a:t>
                      </a:r>
                      <a:r>
                        <a:rPr lang="en-CA" sz="1000" b="0" dirty="0"/>
                        <a:t> application</a:t>
                      </a:r>
                      <a:endParaRPr lang="en-CA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b="1" dirty="0"/>
                        <a:t>Features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1000" dirty="0"/>
                    </a:p>
                    <a:p>
                      <a:r>
                        <a:rPr lang="en-CA" sz="1000" dirty="0"/>
                        <a:t>Ingredients are transformed into high-dimensional TF–IDF vectors representing token-level importance across the dataset.</a:t>
                      </a:r>
                      <a:br>
                        <a:rPr lang="en-CA" sz="1000" dirty="0"/>
                      </a:br>
                      <a:r>
                        <a:rPr lang="en-CA" sz="1000" dirty="0"/>
                        <a:t>This provides a quantitative and sparse representation suitable for linear classification models.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CA" sz="1200" b="1" dirty="0"/>
                        <a:t>building Models</a:t>
                      </a:r>
                    </a:p>
                    <a:p>
                      <a:pPr algn="l"/>
                      <a:endParaRPr lang="en-CA" sz="800" dirty="0"/>
                    </a:p>
                    <a:p>
                      <a:pPr algn="l"/>
                      <a:r>
                        <a:rPr lang="en-US" sz="800" dirty="0"/>
                        <a:t>Train a multinomial Logistic Regression classifier on the TF–IDF feature vectors.</a:t>
                      </a:r>
                      <a:br>
                        <a:rPr lang="en-US" sz="800" dirty="0"/>
                      </a:br>
                      <a:r>
                        <a:rPr lang="en-US" sz="800" dirty="0"/>
                        <a:t>Hyperparameters tuned through experimentation, followed by full model training and export for deployment.</a:t>
                      </a:r>
                      <a:endParaRPr lang="en-CA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486657"/>
                  </a:ext>
                </a:extLst>
              </a:tr>
              <a:tr h="1417036"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CA" sz="1200" b="1" dirty="0"/>
                        <a:t>Live Evaluation and Monitoring</a:t>
                      </a:r>
                    </a:p>
                    <a:p>
                      <a:endParaRPr lang="en-CA" sz="1000" b="0" dirty="0"/>
                    </a:p>
                    <a:p>
                      <a:r>
                        <a:rPr lang="en-US" sz="1000" b="0" dirty="0"/>
                        <a:t>Performance validated using a standard hold-out split and 10-fold cross-validation.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Key evaluation metrics include accuracy, macro-F1 score, and confusion matrix analysis to assess class balance and generalization.</a:t>
                      </a:r>
                    </a:p>
                    <a:p>
                      <a:br>
                        <a:rPr lang="en-US" sz="1000" b="0" dirty="0"/>
                      </a:br>
                      <a:r>
                        <a:rPr lang="en-US" sz="1000" b="0" dirty="0"/>
                        <a:t>Monitor live prediction behavior after deployment on Google Cloud Run, including response latency, request frequency, and prediction distribution across cuisines.</a:t>
                      </a:r>
                      <a:br>
                        <a:rPr lang="en-US" sz="1000" b="0" dirty="0"/>
                      </a:br>
                      <a:r>
                        <a:rPr lang="en-US" sz="1000" b="0" dirty="0"/>
                        <a:t>Observe potential drift or misclassification patterns to inform future retraining.</a:t>
                      </a:r>
                    </a:p>
                    <a:p>
                      <a:endParaRPr lang="en-CA" sz="10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83856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D7847A0-096B-7E6D-9A2F-60DDF0474FAF}"/>
              </a:ext>
            </a:extLst>
          </p:cNvPr>
          <p:cNvSpPr txBox="1"/>
          <p:nvPr/>
        </p:nvSpPr>
        <p:spPr>
          <a:xfrm>
            <a:off x="123290" y="400960"/>
            <a:ext cx="33082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The Machine Learning Canvas</a:t>
            </a:r>
          </a:p>
        </p:txBody>
      </p:sp>
    </p:spTree>
    <p:extLst>
      <p:ext uri="{BB962C8B-B14F-4D97-AF65-F5344CB8AC3E}">
        <p14:creationId xmlns:p14="http://schemas.microsoft.com/office/powerpoint/2010/main" val="126670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0380E0-0532-789F-7FAE-2A6BB7E56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215" y="117648"/>
            <a:ext cx="4900785" cy="63248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7D06F9-9A76-C0B3-4A12-4D53B6915C27}"/>
              </a:ext>
            </a:extLst>
          </p:cNvPr>
          <p:cNvSpPr txBox="1"/>
          <p:nvPr/>
        </p:nvSpPr>
        <p:spPr>
          <a:xfrm>
            <a:off x="521413" y="421509"/>
            <a:ext cx="60977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</a:rPr>
              <a:t>Deployment Pipeline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110ADF-6E07-0223-8D48-03C6C9AD924F}"/>
              </a:ext>
            </a:extLst>
          </p:cNvPr>
          <p:cNvSpPr txBox="1"/>
          <p:nvPr/>
        </p:nvSpPr>
        <p:spPr>
          <a:xfrm>
            <a:off x="398123" y="1605860"/>
            <a:ext cx="609771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CA" b="1" dirty="0">
                <a:solidFill>
                  <a:schemeClr val="bg1"/>
                </a:solidFill>
              </a:rPr>
              <a:t>1. Convert notebook → Python script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2. Wrap model using </a:t>
            </a:r>
            <a:r>
              <a:rPr lang="en-CA" b="1" dirty="0" err="1">
                <a:solidFill>
                  <a:schemeClr val="bg1"/>
                </a:solidFill>
              </a:rPr>
              <a:t>FastAPI</a:t>
            </a:r>
            <a:r>
              <a:rPr lang="en-CA" b="1" dirty="0">
                <a:solidFill>
                  <a:schemeClr val="bg1"/>
                </a:solidFill>
              </a:rPr>
              <a:t>/Flask-like structure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3. Build Docker image:</a:t>
            </a:r>
            <a:endParaRPr lang="en-CA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Installed dependencies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Copied model + 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Exposed API port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4. Upload Docker image to Google Cloud Artifact Registry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5. Deploy via Cloud Run:</a:t>
            </a:r>
            <a:endParaRPr lang="en-CA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Auto-scaling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HTTPS endpoint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Public access enabled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b="1" dirty="0">
                <a:solidFill>
                  <a:schemeClr val="bg1"/>
                </a:solidFill>
              </a:rPr>
              <a:t>6.Final deployed app:</a:t>
            </a:r>
            <a:br>
              <a:rPr lang="en-CA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  <a:latin typeface="Courier New" panose="02070309020205020404" pitchFamily="49" charset="0"/>
              </a:rPr>
              <a:t>https://smart-recipe-app-249886303998.northamerica-northeast2.run.app/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038370"/>
      </p:ext>
    </p:extLst>
  </p:cSld>
  <p:clrMapOvr>
    <a:masterClrMapping/>
  </p:clrMapOvr>
</p:sld>
</file>

<file path=ppt/theme/theme1.xml><?xml version="1.0" encoding="utf-8"?>
<a:theme xmlns:a="http://schemas.openxmlformats.org/drawingml/2006/main" name="Recipe Book">
  <a:themeElements>
    <a:clrScheme name="Recipe Book">
      <a:dk1>
        <a:srgbClr val="000000"/>
      </a:dk1>
      <a:lt1>
        <a:srgbClr val="FFFFFF"/>
      </a:lt1>
      <a:dk2>
        <a:srgbClr val="533103"/>
      </a:dk2>
      <a:lt2>
        <a:srgbClr val="EFEDEB"/>
      </a:lt2>
      <a:accent1>
        <a:srgbClr val="803386"/>
      </a:accent1>
      <a:accent2>
        <a:srgbClr val="506601"/>
      </a:accent2>
      <a:accent3>
        <a:srgbClr val="CCD737"/>
      </a:accent3>
      <a:accent4>
        <a:srgbClr val="FEB02E"/>
      </a:accent4>
      <a:accent5>
        <a:srgbClr val="D9386C"/>
      </a:accent5>
      <a:accent6>
        <a:srgbClr val="BA5506"/>
      </a:accent6>
      <a:hlink>
        <a:srgbClr val="467886"/>
      </a:hlink>
      <a:folHlink>
        <a:srgbClr val="96607D"/>
      </a:folHlink>
    </a:clrScheme>
    <a:fontScheme name="Custom 30">
      <a:majorFont>
        <a:latin typeface="Avenir Next LT Pro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89533498_Win32_SL_V4" id="{7EC56A2A-540B-489A-B065-A4FCC872C513}" vid="{64210924-CB36-4598-9073-6E79789822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CD52BA1-B6D4-4F0B-AEEB-0D78D5EAB2D7}">
  <we:reference id="4b785c87-866c-4bad-85d8-5d1ae467ac9a" version="3.20.0.0" store="EXCatalog" storeType="EXCatalog"/>
  <we:alternateReferences>
    <we:reference id="WA104381909" version="3.20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5D5E752-B2F1-4657-A117-C693330BA2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0CDEC42-496C-4380-AC07-73E97C6788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5619AA-2BEA-4051-A87B-B907D5106A5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Recipe book</Template>
  <TotalTime>1857</TotalTime>
  <Words>927</Words>
  <Application>Microsoft Office PowerPoint</Application>
  <PresentationFormat>Widescreen</PresentationFormat>
  <Paragraphs>143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Calibri</vt:lpstr>
      <vt:lpstr>Courier New</vt:lpstr>
      <vt:lpstr>Franklin Gothic Book</vt:lpstr>
      <vt:lpstr>Franklin Gothic Medium</vt:lpstr>
      <vt:lpstr>Wingdings</vt:lpstr>
      <vt:lpstr>Recipe Book</vt:lpstr>
      <vt:lpstr>Smart Recipe Finder</vt:lpstr>
      <vt:lpstr>PowerPoint Presentation</vt:lpstr>
      <vt:lpstr>Why the Problem Is Significant</vt:lpstr>
      <vt:lpstr>Problem Statement</vt:lpstr>
      <vt:lpstr>PowerPoint Presentation</vt:lpstr>
      <vt:lpstr>Literature Review / Similar Projects</vt:lpstr>
      <vt:lpstr>Model Building</vt:lpstr>
      <vt:lpstr>PowerPoint Presentation</vt:lpstr>
      <vt:lpstr>PowerPoint Presentation</vt:lpstr>
      <vt:lpstr>PowerPoint Presentation</vt:lpstr>
      <vt:lpstr>Conclusion &amp; Recommendations</vt:lpstr>
      <vt:lpstr>Thank you  For your 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Masoud Ataei</dc:creator>
  <cp:lastModifiedBy>Masoud Ataei</cp:lastModifiedBy>
  <cp:revision>17</cp:revision>
  <dcterms:created xsi:type="dcterms:W3CDTF">2025-12-11T14:24:07Z</dcterms:created>
  <dcterms:modified xsi:type="dcterms:W3CDTF">2025-12-12T21:27:23Z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